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91174" y="222166"/>
            <a:ext cx="5761038" cy="1368425"/>
          </a:xfrm>
        </p:spPr>
        <p:txBody>
          <a:bodyPr/>
          <a:lstStyle/>
          <a:p>
            <a:pPr eaLnBrk="1" hangingPunct="1"/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>
            <a:spLocks noGrp="1"/>
          </p:cNvSpPr>
          <p:nvPr/>
        </p:nvSpPr>
        <p:spPr>
          <a:xfrm>
            <a:off x="683895" y="1590675"/>
            <a:ext cx="8039735" cy="41040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buNone/>
              <a:defRPr/>
            </a:lvl1pPr>
            <a:lvl2pPr marL="457200" lvl="1" indent="0" algn="ctr">
              <a:buClrTx/>
              <a:buSzTx/>
              <a:buFont typeface="Arial" panose="020B0604020202020204" pitchFamily="34" charset="0"/>
              <a:buNone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buNone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buNone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科室：        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主要研究者：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研究时间：    年  月  日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    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  月  日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经费来源（基金名称）：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申办者（如有）：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多中心研究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or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单中心研究？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组长单位：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eaLnBrk="1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我院角色：多中心研究组长单位？多中心研究参与单位？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buClrTx/>
              <a:buSzTx/>
              <a:buFontTx/>
            </a:pP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本中心研究者及其团队</a:t>
            </a:r>
            <a:b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（设备条件）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7428" y="1345565"/>
            <a:ext cx="7129462" cy="4525963"/>
          </a:xfrm>
        </p:spPr>
        <p:txBody>
          <a:bodyPr/>
          <a:lstStyle/>
          <a:p>
            <a:pPr algn="just"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由于科研课题已经科研管理部门</a:t>
            </a: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学术审查委员会的审查，所以此部分内容请简单描述</a:t>
            </a:r>
            <a:endParaRPr lang="zh-TW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/>
        </p:nvSpPr>
        <p:spPr>
          <a:xfrm>
            <a:off x="1691174" y="222166"/>
            <a:ext cx="5761038" cy="1368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研究背景及现状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>
          <a:xfrm>
            <a:off x="1691174" y="222166"/>
            <a:ext cx="5761038" cy="1368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研究目的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2790" y="1619885"/>
            <a:ext cx="7900035" cy="3850005"/>
          </a:xfrm>
        </p:spPr>
        <p:txBody>
          <a:bodyPr vert="horz" lIns="91440" tIns="45720" rIns="91440" bIns="45720" rtlCol="0">
            <a:normAutofit/>
          </a:bodyPr>
          <a:lstStyle/>
          <a:p>
            <a:pPr lvl="0" algn="just">
              <a:buClrTx/>
              <a:buSzTx/>
            </a:pP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153702" y="533187"/>
            <a:ext cx="4835525" cy="7778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研究方法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643" y="1654324"/>
            <a:ext cx="8435280" cy="3549650"/>
          </a:xfrm>
        </p:spPr>
        <p:txBody>
          <a:bodyPr/>
          <a:lstStyle/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研究方法及过程（对照药物、干预方法、随机、研究持续时间、随访时点等等等）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疗效和安全性指标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样本量及计算方法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研究中心：中心数、中心名称、样本分配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200" dirty="0" smtClean="0"/>
          </a:p>
          <a:p>
            <a:pPr eaLnBrk="1" hangingPunct="1"/>
            <a:endParaRPr lang="zh-CN" altLang="en-US" sz="2200" dirty="0" smtClean="0"/>
          </a:p>
          <a:p>
            <a:pPr eaLnBrk="1" hangingPunct="1"/>
            <a:endParaRPr lang="en-US" altLang="zh-CN" sz="22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154084" y="559986"/>
            <a:ext cx="4835525" cy="6477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buClrTx/>
              <a:buSzTx/>
              <a:buFontTx/>
            </a:pPr>
            <a:r>
              <a:rPr lang="zh-CN" altLang="en-US" sz="422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研究对象</a:t>
            </a:r>
            <a:endParaRPr lang="zh-CN" altLang="en-US" sz="422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618129"/>
            <a:ext cx="7931150" cy="4133850"/>
          </a:xfrm>
        </p:spPr>
        <p:txBody>
          <a:bodyPr/>
          <a:lstStyle/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纳入标准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排除标准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中止标准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终止标准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303046" y="533187"/>
            <a:ext cx="4835525" cy="7778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受益与风险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552575"/>
            <a:ext cx="7931150" cy="5090160"/>
          </a:xfrm>
        </p:spPr>
        <p:txBody>
          <a:bodyPr>
            <a:noAutofit/>
          </a:bodyPr>
          <a:lstStyle/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受益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研究风险（包括不良反应等）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控制风险措施及医疗措施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赔偿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补偿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是否给予受试者报酬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知情同意获取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54013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招募受试者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招募方式、方法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招募程序</a:t>
            </a:r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68700" y="188913"/>
            <a:ext cx="4432300" cy="733425"/>
          </a:xfrm>
        </p:spPr>
        <p:txBody>
          <a:bodyPr/>
          <a:lstStyle/>
          <a:p>
            <a:pPr eaLnBrk="1" hangingPunct="1"/>
            <a:r>
              <a:rPr lang="en-US" altLang="zh-CN" sz="3500" smtClean="0"/>
              <a:t> </a:t>
            </a:r>
            <a:endParaRPr lang="en-US" altLang="zh-CN" sz="3500" smtClean="0"/>
          </a:p>
        </p:txBody>
      </p:sp>
      <p:sp>
        <p:nvSpPr>
          <p:cNvPr id="13315" name="Text Box 5"/>
          <p:cNvSpPr>
            <a:spLocks noChangeArrowheads="1"/>
          </p:cNvSpPr>
          <p:nvPr/>
        </p:nvSpPr>
        <p:spPr bwMode="auto">
          <a:xfrm>
            <a:off x="2904490" y="541655"/>
            <a:ext cx="3656330" cy="6756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数据统计分析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1331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buClrTx/>
              <a:buSzTx/>
              <a:buFontTx/>
            </a:pP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本中心研究者及其团队</a:t>
            </a:r>
            <a:b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br>
            <a:r>
              <a:rPr lang="zh-CN" altLang="en-US" sz="38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（资格、能力、人员配备、分工）</a:t>
            </a:r>
            <a:endParaRPr lang="zh-CN" altLang="en-US" sz="38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p>
            <a:pPr eaLnBrk="1" hangingPunct="1"/>
            <a:endParaRPr lang="zh-CN" altLang="en-US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WPS 演示</Application>
  <PresentationFormat>全屏显示(4:3)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临床科研项目名称</vt:lpstr>
      <vt:lpstr>PowerPoint 演示文稿</vt:lpstr>
      <vt:lpstr>PowerPoint 演示文稿</vt:lpstr>
      <vt:lpstr>研究方法</vt:lpstr>
      <vt:lpstr>研究对象</vt:lpstr>
      <vt:lpstr>受益与风险</vt:lpstr>
      <vt:lpstr>招募受试者</vt:lpstr>
      <vt:lpstr> </vt:lpstr>
      <vt:lpstr>本中心研究者及其团队 （资格、能力、人员配备、分工）</vt:lpstr>
      <vt:lpstr>本中心研究者及其团队 （设备条件）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XXXX</dc:title>
  <dc:creator/>
  <cp:lastModifiedBy>李佳航</cp:lastModifiedBy>
  <cp:revision>14</cp:revision>
  <dcterms:created xsi:type="dcterms:W3CDTF">2021-07-14T09:35:00Z</dcterms:created>
  <dcterms:modified xsi:type="dcterms:W3CDTF">2024-07-18T00:38:39Z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AE9B3A3DEB794390A10A790DE4DFD334</vt:lpwstr>
  </property>
  <property fmtid="{D5CDD505-2E9C-101B-9397-08002B2CF9AE}" pid="3" name="KSOProductBuildVer">
    <vt:lpwstr>2052-11.8.2.8696</vt:lpwstr>
  </property>
</Properties>
</file>